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th-prosto.ru/?page=pages/decimal/decimal6.php" TargetMode="External"/><Relationship Id="rId2" Type="http://schemas.openxmlformats.org/officeDocument/2006/relationships/hyperlink" Target="http://www.mathematics-repetition.com/5-klass-mathematics/5-5-5-delenie-desyatitchnoy-drobi-na-naturalynoe-tchislo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2000240"/>
            <a:ext cx="72866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 </a:t>
            </a:r>
            <a:r>
              <a:rPr lang="ru-RU" sz="5400" b="1" dirty="0" smtClean="0">
                <a:latin typeface="Gabriola" pitchFamily="82" charset="0"/>
              </a:rPr>
              <a:t>Деление десятичных дробей на натуральные числа</a:t>
            </a:r>
            <a:endParaRPr lang="ru-RU" sz="5400" b="1" dirty="0">
              <a:latin typeface="Gabriola" pitchFamily="8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521495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Павлова Галина Валерьевна РКОУ Обская ООШ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Мошковский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р-он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Новосибирской области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42910" y="1714488"/>
            <a:ext cx="7643866" cy="3500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2,5 - 1,6                           3,4 - 0,02         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+ 0,35           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3,2 - 1,004  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2,6 - 0,05       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1,3 • 2                 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3,7 • 10                            0,18 •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0,8 • 3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0,09 •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     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1,2 • 2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          1,6 • 5        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500042"/>
            <a:ext cx="42004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Вычислите устно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8-конечная звезда 6"/>
          <p:cNvSpPr/>
          <p:nvPr/>
        </p:nvSpPr>
        <p:spPr>
          <a:xfrm>
            <a:off x="2500298" y="1597004"/>
            <a:ext cx="1214446" cy="642942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0,9</a:t>
            </a:r>
            <a:endParaRPr lang="ru-RU" sz="2800" dirty="0"/>
          </a:p>
        </p:txBody>
      </p:sp>
      <p:sp>
        <p:nvSpPr>
          <p:cNvPr id="8" name="8-конечная звезда 7"/>
          <p:cNvSpPr/>
          <p:nvPr/>
        </p:nvSpPr>
        <p:spPr>
          <a:xfrm>
            <a:off x="2500298" y="2168508"/>
            <a:ext cx="1214446" cy="571504"/>
          </a:xfrm>
          <a:prstGeom prst="star8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5,35</a:t>
            </a:r>
            <a:endParaRPr lang="ru-RU" sz="2800" dirty="0"/>
          </a:p>
        </p:txBody>
      </p:sp>
      <p:sp>
        <p:nvSpPr>
          <p:cNvPr id="9" name="8-конечная звезда 8"/>
          <p:cNvSpPr/>
          <p:nvPr/>
        </p:nvSpPr>
        <p:spPr>
          <a:xfrm>
            <a:off x="2500298" y="2668574"/>
            <a:ext cx="1214446" cy="642942"/>
          </a:xfrm>
          <a:prstGeom prst="star8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2,55</a:t>
            </a:r>
            <a:endParaRPr lang="ru-RU" sz="2800" dirty="0"/>
          </a:p>
        </p:txBody>
      </p:sp>
      <p:sp>
        <p:nvSpPr>
          <p:cNvPr id="10" name="8-конечная звезда 9"/>
          <p:cNvSpPr/>
          <p:nvPr/>
        </p:nvSpPr>
        <p:spPr>
          <a:xfrm>
            <a:off x="2500298" y="3240078"/>
            <a:ext cx="1214446" cy="642942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37</a:t>
            </a:r>
            <a:endParaRPr lang="ru-RU" sz="2800" dirty="0"/>
          </a:p>
        </p:txBody>
      </p:sp>
      <p:sp>
        <p:nvSpPr>
          <p:cNvPr id="11" name="8-конечная звезда 10"/>
          <p:cNvSpPr/>
          <p:nvPr/>
        </p:nvSpPr>
        <p:spPr>
          <a:xfrm>
            <a:off x="2500298" y="3811582"/>
            <a:ext cx="1214446" cy="642942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1,6</a:t>
            </a:r>
            <a:endParaRPr lang="ru-RU" sz="2800" dirty="0"/>
          </a:p>
        </p:txBody>
      </p:sp>
      <p:sp>
        <p:nvSpPr>
          <p:cNvPr id="12" name="8-конечная звезда 11"/>
          <p:cNvSpPr/>
          <p:nvPr/>
        </p:nvSpPr>
        <p:spPr>
          <a:xfrm>
            <a:off x="2500298" y="4383086"/>
            <a:ext cx="1214446" cy="642942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2,4</a:t>
            </a:r>
            <a:endParaRPr lang="ru-RU" sz="2800" dirty="0"/>
          </a:p>
        </p:txBody>
      </p:sp>
      <p:sp>
        <p:nvSpPr>
          <p:cNvPr id="13" name="8-конечная звезда 12"/>
          <p:cNvSpPr/>
          <p:nvPr/>
        </p:nvSpPr>
        <p:spPr>
          <a:xfrm>
            <a:off x="7072330" y="1597004"/>
            <a:ext cx="1571636" cy="642942"/>
          </a:xfrm>
          <a:prstGeom prst="star8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3,38</a:t>
            </a:r>
            <a:endParaRPr lang="ru-RU" sz="2800" dirty="0"/>
          </a:p>
        </p:txBody>
      </p:sp>
      <p:sp>
        <p:nvSpPr>
          <p:cNvPr id="14" name="8-конечная звезда 13"/>
          <p:cNvSpPr/>
          <p:nvPr/>
        </p:nvSpPr>
        <p:spPr>
          <a:xfrm>
            <a:off x="7072330" y="2168508"/>
            <a:ext cx="1571636" cy="642942"/>
          </a:xfrm>
          <a:prstGeom prst="star8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2,196</a:t>
            </a:r>
            <a:endParaRPr lang="ru-RU" sz="2800" dirty="0"/>
          </a:p>
        </p:txBody>
      </p:sp>
      <p:sp>
        <p:nvSpPr>
          <p:cNvPr id="15" name="8-конечная звезда 14"/>
          <p:cNvSpPr/>
          <p:nvPr/>
        </p:nvSpPr>
        <p:spPr>
          <a:xfrm>
            <a:off x="7072330" y="2740012"/>
            <a:ext cx="1571636" cy="642942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2,6</a:t>
            </a:r>
            <a:endParaRPr lang="ru-RU" sz="2800" dirty="0"/>
          </a:p>
        </p:txBody>
      </p:sp>
      <p:sp>
        <p:nvSpPr>
          <p:cNvPr id="16" name="8-конечная звезда 15"/>
          <p:cNvSpPr/>
          <p:nvPr/>
        </p:nvSpPr>
        <p:spPr>
          <a:xfrm>
            <a:off x="7072330" y="3311516"/>
            <a:ext cx="1571636" cy="642942"/>
          </a:xfrm>
          <a:prstGeom prst="star8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0,54</a:t>
            </a:r>
            <a:endParaRPr lang="ru-RU" sz="2800" dirty="0"/>
          </a:p>
        </p:txBody>
      </p:sp>
      <p:sp>
        <p:nvSpPr>
          <p:cNvPr id="17" name="8-конечная звезда 16"/>
          <p:cNvSpPr/>
          <p:nvPr/>
        </p:nvSpPr>
        <p:spPr>
          <a:xfrm>
            <a:off x="7143768" y="3883020"/>
            <a:ext cx="1500198" cy="642942"/>
          </a:xfrm>
          <a:prstGeom prst="star8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0,63</a:t>
            </a:r>
            <a:endParaRPr lang="ru-RU" sz="2800" dirty="0"/>
          </a:p>
        </p:txBody>
      </p:sp>
      <p:sp>
        <p:nvSpPr>
          <p:cNvPr id="18" name="8-конечная звезда 17"/>
          <p:cNvSpPr/>
          <p:nvPr/>
        </p:nvSpPr>
        <p:spPr>
          <a:xfrm>
            <a:off x="7143768" y="4454524"/>
            <a:ext cx="1500198" cy="642942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8</a:t>
            </a:r>
            <a:endParaRPr lang="ru-RU" sz="2800" dirty="0"/>
          </a:p>
        </p:txBody>
      </p:sp>
      <p:sp>
        <p:nvSpPr>
          <p:cNvPr id="20" name="8-конечная звезда 19"/>
          <p:cNvSpPr/>
          <p:nvPr/>
        </p:nvSpPr>
        <p:spPr>
          <a:xfrm>
            <a:off x="714348" y="5929330"/>
            <a:ext cx="1000132" cy="500066"/>
          </a:xfrm>
          <a:prstGeom prst="star8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21" name="8-конечная звезда 20"/>
          <p:cNvSpPr/>
          <p:nvPr/>
        </p:nvSpPr>
        <p:spPr>
          <a:xfrm>
            <a:off x="714348" y="5214950"/>
            <a:ext cx="1000132" cy="500066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785918" y="6000768"/>
            <a:ext cx="3006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Округлите </a:t>
            </a:r>
            <a:r>
              <a:rPr lang="ru-RU" dirty="0" smtClean="0"/>
              <a:t>число </a:t>
            </a:r>
            <a:r>
              <a:rPr lang="ru-RU" dirty="0" smtClean="0"/>
              <a:t>до десятых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85918" y="5286388"/>
            <a:ext cx="2819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Округлите </a:t>
            </a:r>
            <a:r>
              <a:rPr lang="ru-RU" dirty="0" smtClean="0"/>
              <a:t>число </a:t>
            </a:r>
            <a:r>
              <a:rPr lang="ru-RU" dirty="0" smtClean="0"/>
              <a:t>до </a:t>
            </a:r>
            <a:r>
              <a:rPr lang="ru-RU" dirty="0" smtClean="0"/>
              <a:t>целых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Удивительное абстрактное цифровое искусство Обои с H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501122" cy="6357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Облако 6"/>
          <p:cNvSpPr/>
          <p:nvPr/>
        </p:nvSpPr>
        <p:spPr>
          <a:xfrm>
            <a:off x="642910" y="500042"/>
            <a:ext cx="2286016" cy="107157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00100" y="4643446"/>
            <a:ext cx="438453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Gabriola" pitchFamily="82" charset="0"/>
              </a:rPr>
              <a:t>Догадайтесь, </a:t>
            </a:r>
            <a:endParaRPr lang="ru-RU" sz="4000" b="1" dirty="0" smtClean="0">
              <a:latin typeface="Gabriola" pitchFamily="82" charset="0"/>
            </a:endParaRPr>
          </a:p>
          <a:p>
            <a:pPr algn="ctr"/>
            <a:r>
              <a:rPr lang="ru-RU" sz="4000" b="1" dirty="0" smtClean="0">
                <a:latin typeface="Gabriola" pitchFamily="82" charset="0"/>
              </a:rPr>
              <a:t>каковы </a:t>
            </a:r>
            <a:r>
              <a:rPr lang="ru-RU" sz="4000" b="1" dirty="0" smtClean="0">
                <a:latin typeface="Gabriola" pitchFamily="82" charset="0"/>
              </a:rPr>
              <a:t>корни уравнения:</a:t>
            </a:r>
            <a:endParaRPr lang="ru-RU" sz="4000" b="1" dirty="0">
              <a:latin typeface="Gabriola" pitchFamily="8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785794"/>
            <a:ext cx="1585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7,9x = </a:t>
            </a:r>
            <a:r>
              <a:rPr lang="ru-RU" sz="2800" dirty="0" smtClean="0">
                <a:solidFill>
                  <a:prstClr val="black"/>
                </a:solidFill>
              </a:rPr>
              <a:t>79 </a:t>
            </a:r>
            <a:endParaRPr lang="ru-RU" sz="2800" dirty="0"/>
          </a:p>
        </p:txBody>
      </p:sp>
      <p:sp>
        <p:nvSpPr>
          <p:cNvPr id="9" name="Облако 8"/>
          <p:cNvSpPr/>
          <p:nvPr/>
        </p:nvSpPr>
        <p:spPr>
          <a:xfrm>
            <a:off x="4357686" y="357166"/>
            <a:ext cx="2286016" cy="785818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500042"/>
            <a:ext cx="1585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1 5,2x = </a:t>
            </a:r>
            <a:r>
              <a:rPr lang="ru-RU" sz="2800" dirty="0" smtClean="0">
                <a:solidFill>
                  <a:prstClr val="black"/>
                </a:solidFill>
              </a:rPr>
              <a:t>0</a:t>
            </a:r>
            <a:endParaRPr lang="ru-RU" sz="2800" dirty="0"/>
          </a:p>
        </p:txBody>
      </p:sp>
      <p:sp>
        <p:nvSpPr>
          <p:cNvPr id="10" name="Облако 9"/>
          <p:cNvSpPr/>
          <p:nvPr/>
        </p:nvSpPr>
        <p:spPr>
          <a:xfrm>
            <a:off x="2928926" y="1142984"/>
            <a:ext cx="1928826" cy="8572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1285860"/>
            <a:ext cx="1151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у</a:t>
            </a:r>
            <a:r>
              <a:rPr lang="ru-RU" sz="2800" baseline="30000" dirty="0" smtClean="0">
                <a:solidFill>
                  <a:prstClr val="black"/>
                </a:solidFill>
              </a:rPr>
              <a:t>2</a:t>
            </a:r>
            <a:r>
              <a:rPr lang="ru-RU" sz="2800" dirty="0" smtClean="0">
                <a:solidFill>
                  <a:prstClr val="black"/>
                </a:solidFill>
              </a:rPr>
              <a:t> = у;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428604"/>
            <a:ext cx="69294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Gabriola" pitchFamily="82" charset="0"/>
              </a:rPr>
              <a:t>Сколько знаков </a:t>
            </a:r>
            <a:r>
              <a:rPr lang="ru-RU" sz="4000" dirty="0" smtClean="0">
                <a:latin typeface="Gabriola" pitchFamily="82" charset="0"/>
              </a:rPr>
              <a:t>получится в </a:t>
            </a:r>
            <a:r>
              <a:rPr lang="ru-RU" sz="4000" dirty="0" smtClean="0">
                <a:latin typeface="Gabriola" pitchFamily="82" charset="0"/>
              </a:rPr>
              <a:t>дробной части </a:t>
            </a:r>
            <a:r>
              <a:rPr lang="ru-RU" sz="4000" dirty="0" smtClean="0">
                <a:latin typeface="Gabriola" pitchFamily="82" charset="0"/>
              </a:rPr>
              <a:t>произведения</a:t>
            </a:r>
            <a:endParaRPr lang="ru-RU" sz="4000" dirty="0">
              <a:latin typeface="Gabriola" pitchFamily="82" charset="0"/>
            </a:endParaRPr>
          </a:p>
        </p:txBody>
      </p:sp>
      <p:sp>
        <p:nvSpPr>
          <p:cNvPr id="5" name="Пятно 2 4"/>
          <p:cNvSpPr/>
          <p:nvPr/>
        </p:nvSpPr>
        <p:spPr>
          <a:xfrm>
            <a:off x="1142976" y="1928802"/>
            <a:ext cx="3214710" cy="1000132"/>
          </a:xfrm>
          <a:prstGeom prst="irregularSeal2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0,008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• </a:t>
            </a:r>
            <a:r>
              <a:rPr lang="ru-RU" sz="2000" b="1" dirty="0" smtClean="0">
                <a:solidFill>
                  <a:prstClr val="black"/>
                </a:solidFill>
              </a:rPr>
              <a:t>4 </a:t>
            </a:r>
            <a:endParaRPr lang="ru-RU" sz="2000" b="1" dirty="0" smtClean="0"/>
          </a:p>
          <a:p>
            <a:pPr algn="ctr"/>
            <a:endParaRPr lang="ru-RU" dirty="0"/>
          </a:p>
        </p:txBody>
      </p:sp>
      <p:sp>
        <p:nvSpPr>
          <p:cNvPr id="6" name="Пятно 2 5"/>
          <p:cNvSpPr/>
          <p:nvPr/>
        </p:nvSpPr>
        <p:spPr>
          <a:xfrm>
            <a:off x="4500562" y="5143512"/>
            <a:ext cx="3214710" cy="1000132"/>
          </a:xfrm>
          <a:prstGeom prst="irregularSeal2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5,6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• </a:t>
            </a:r>
            <a:r>
              <a:rPr lang="ru-RU" sz="2000" b="1" dirty="0" smtClean="0">
                <a:solidFill>
                  <a:prstClr val="black"/>
                </a:solidFill>
              </a:rPr>
              <a:t>6 </a:t>
            </a:r>
            <a:endParaRPr lang="ru-RU" sz="2000" b="1" dirty="0" smtClean="0"/>
          </a:p>
          <a:p>
            <a:pPr algn="ctr"/>
            <a:endParaRPr lang="ru-RU" dirty="0"/>
          </a:p>
        </p:txBody>
      </p:sp>
      <p:sp>
        <p:nvSpPr>
          <p:cNvPr id="7" name="Пятно 2 6"/>
          <p:cNvSpPr/>
          <p:nvPr/>
        </p:nvSpPr>
        <p:spPr>
          <a:xfrm>
            <a:off x="1428728" y="3286124"/>
            <a:ext cx="4143404" cy="1000132"/>
          </a:xfrm>
          <a:prstGeom prst="irregularSeal2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23,48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• </a:t>
            </a:r>
            <a:r>
              <a:rPr lang="ru-RU" sz="2000" b="1" dirty="0" smtClean="0">
                <a:solidFill>
                  <a:prstClr val="black"/>
                </a:solidFill>
              </a:rPr>
              <a:t>4,346 </a:t>
            </a:r>
            <a:endParaRPr lang="ru-RU" sz="2000" b="1" dirty="0" smtClean="0"/>
          </a:p>
          <a:p>
            <a:pPr algn="ctr"/>
            <a:endParaRPr lang="ru-RU" dirty="0"/>
          </a:p>
        </p:txBody>
      </p:sp>
      <p:sp>
        <p:nvSpPr>
          <p:cNvPr id="8" name="Пятно 2 7"/>
          <p:cNvSpPr/>
          <p:nvPr/>
        </p:nvSpPr>
        <p:spPr>
          <a:xfrm>
            <a:off x="928662" y="4786322"/>
            <a:ext cx="3786214" cy="1000132"/>
          </a:xfrm>
          <a:prstGeom prst="irregularSeal2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89,38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• </a:t>
            </a:r>
            <a:r>
              <a:rPr lang="ru-RU" sz="2000" b="1" dirty="0" smtClean="0">
                <a:solidFill>
                  <a:prstClr val="black"/>
                </a:solidFill>
              </a:rPr>
              <a:t>9,098 </a:t>
            </a:r>
            <a:endParaRPr lang="ru-RU" sz="2000" b="1" dirty="0" smtClean="0"/>
          </a:p>
          <a:p>
            <a:pPr algn="ctr"/>
            <a:endParaRPr lang="ru-RU" dirty="0"/>
          </a:p>
        </p:txBody>
      </p:sp>
      <p:sp>
        <p:nvSpPr>
          <p:cNvPr id="9" name="Пятно 2 8"/>
          <p:cNvSpPr/>
          <p:nvPr/>
        </p:nvSpPr>
        <p:spPr>
          <a:xfrm>
            <a:off x="4572000" y="2000240"/>
            <a:ext cx="3214710" cy="1000132"/>
          </a:xfrm>
          <a:prstGeom prst="irregularSeal2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0,9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• </a:t>
            </a:r>
            <a:r>
              <a:rPr lang="ru-RU" sz="2000" b="1" dirty="0" smtClean="0">
                <a:solidFill>
                  <a:prstClr val="black"/>
                </a:solidFill>
              </a:rPr>
              <a:t>5,679 </a:t>
            </a:r>
            <a:endParaRPr lang="ru-RU" sz="2000" b="1" dirty="0" smtClean="0"/>
          </a:p>
          <a:p>
            <a:pPr algn="ctr"/>
            <a:endParaRPr lang="ru-RU" dirty="0"/>
          </a:p>
        </p:txBody>
      </p:sp>
      <p:sp>
        <p:nvSpPr>
          <p:cNvPr id="10" name="Пятно 2 9"/>
          <p:cNvSpPr/>
          <p:nvPr/>
        </p:nvSpPr>
        <p:spPr>
          <a:xfrm>
            <a:off x="5000628" y="3643314"/>
            <a:ext cx="3214710" cy="1000132"/>
          </a:xfrm>
          <a:prstGeom prst="irregularSeal2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1,9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• </a:t>
            </a:r>
            <a:r>
              <a:rPr lang="ru-RU" sz="2000" b="1" dirty="0" smtClean="0">
                <a:solidFill>
                  <a:prstClr val="black"/>
                </a:solidFill>
              </a:rPr>
              <a:t>5,69 </a:t>
            </a:r>
            <a:endParaRPr lang="ru-RU" sz="2000" b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mathematics-repetition.com/wp-content/uploads/2013/01/5.5.5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7" y="2071678"/>
            <a:ext cx="3491451" cy="35719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0166" y="428604"/>
            <a:ext cx="65008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3300"/>
                </a:solidFill>
                <a:latin typeface="Gabriola" pitchFamily="82" charset="0"/>
              </a:rPr>
              <a:t>Деление десятичных дробей </a:t>
            </a:r>
            <a:br>
              <a:rPr lang="ru-RU" sz="4000" b="1" dirty="0" smtClean="0">
                <a:solidFill>
                  <a:srgbClr val="FF3300"/>
                </a:solidFill>
                <a:latin typeface="Gabriola" pitchFamily="82" charset="0"/>
              </a:rPr>
            </a:br>
            <a:r>
              <a:rPr lang="ru-RU" sz="4000" b="1" dirty="0" smtClean="0">
                <a:solidFill>
                  <a:srgbClr val="FF3300"/>
                </a:solidFill>
                <a:latin typeface="Gabriola" pitchFamily="82" charset="0"/>
              </a:rPr>
              <a:t>на натуральное </a:t>
            </a:r>
            <a:r>
              <a:rPr lang="ru-RU" sz="4000" b="1" dirty="0" smtClean="0">
                <a:solidFill>
                  <a:srgbClr val="FF3300"/>
                </a:solidFill>
                <a:latin typeface="Gabriola" pitchFamily="82" charset="0"/>
              </a:rPr>
              <a:t>число.</a:t>
            </a:r>
            <a:endParaRPr lang="ru-RU" sz="4000" dirty="0">
              <a:latin typeface="Gabriola" pitchFamily="82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571604" y="2500306"/>
            <a:ext cx="7143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Стрелка углом 7"/>
          <p:cNvSpPr/>
          <p:nvPr/>
        </p:nvSpPr>
        <p:spPr>
          <a:xfrm flipV="1">
            <a:off x="1928794" y="2786058"/>
            <a:ext cx="1285884" cy="214314"/>
          </a:xfrm>
          <a:prstGeom prst="ben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4810" y="2143116"/>
            <a:ext cx="4357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Делим «уголком» так, как делят натуральные числа. 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Сначала делим целую часть числа.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заканчивается деление целой части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делимого, 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частном ставим запятую и продолжаем деление.</a:t>
            </a:r>
            <a:endParaRPr lang="ru-RU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как делить десятичные дроб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49"/>
            <a:ext cx="2714644" cy="429585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786182" y="264318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целая часть делимого меньше делителя, то в частном ставим 0 целых.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2860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Gabriola" pitchFamily="82" charset="0"/>
              </a:rPr>
              <a:t>Запомните</a:t>
            </a:r>
            <a:endParaRPr lang="ru-RU" sz="4000" b="1" dirty="0">
              <a:solidFill>
                <a:srgbClr val="FF0000"/>
              </a:solidFill>
              <a:latin typeface="Gabriola" pitchFamily="82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85786" y="2071678"/>
            <a:ext cx="42862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000232" y="2643182"/>
            <a:ext cx="42862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285860"/>
            <a:ext cx="76438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www.mathematics-repetition.com/5-klass-mathematics/5-5-5-delenie-desyatitchnoy-drobi-na-naturalynoe-tchislo.html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http://math-prosto.ru/?</a:t>
            </a:r>
            <a:r>
              <a:rPr lang="en-US" dirty="0" smtClean="0">
                <a:hlinkClick r:id="rId3"/>
              </a:rPr>
              <a:t>page=pages/decimal/decimal6.php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ружность и кру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окружность и круг</Template>
  <TotalTime>111</TotalTime>
  <Words>136</Words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окружность и круг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Мама</cp:lastModifiedBy>
  <cp:revision>15</cp:revision>
  <dcterms:created xsi:type="dcterms:W3CDTF">2015-03-29T16:18:11Z</dcterms:created>
  <dcterms:modified xsi:type="dcterms:W3CDTF">2015-03-30T14:35:49Z</dcterms:modified>
</cp:coreProperties>
</file>